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9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7B20B-52A0-49CB-A99A-B458817D94EF}" type="datetimeFigureOut">
              <a:rPr lang="hr-HR" smtClean="0"/>
              <a:t>24.4.2025.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D72F-E6A5-43B9-AC6B-3FCED20A40A3}" type="slidenum">
              <a:rPr lang="hr-HR" smtClean="0"/>
              <a:t>‹#›</a:t>
            </a:fld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7B20B-52A0-49CB-A99A-B458817D94EF}" type="datetimeFigureOut">
              <a:rPr lang="hr-HR" smtClean="0"/>
              <a:t>24.4.2025.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D72F-E6A5-43B9-AC6B-3FCED20A40A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7B20B-52A0-49CB-A99A-B458817D94EF}" type="datetimeFigureOut">
              <a:rPr lang="hr-HR" smtClean="0"/>
              <a:t>24.4.2025.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D72F-E6A5-43B9-AC6B-3FCED20A40A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7B20B-52A0-49CB-A99A-B458817D94EF}" type="datetimeFigureOut">
              <a:rPr lang="hr-HR" smtClean="0"/>
              <a:t>24.4.2025.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D72F-E6A5-43B9-AC6B-3FCED20A40A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7B20B-52A0-49CB-A99A-B458817D94EF}" type="datetimeFigureOut">
              <a:rPr lang="hr-HR" smtClean="0"/>
              <a:t>24.4.2025.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D72F-E6A5-43B9-AC6B-3FCED20A40A3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7B20B-52A0-49CB-A99A-B458817D94EF}" type="datetimeFigureOut">
              <a:rPr lang="hr-HR" smtClean="0"/>
              <a:t>24.4.2025.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D72F-E6A5-43B9-AC6B-3FCED20A40A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7B20B-52A0-49CB-A99A-B458817D94EF}" type="datetimeFigureOut">
              <a:rPr lang="hr-HR" smtClean="0"/>
              <a:t>24.4.2025.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D72F-E6A5-43B9-AC6B-3FCED20A40A3}" type="slidenum">
              <a:rPr lang="hr-HR" smtClean="0"/>
              <a:t>‹#›</a:t>
            </a:fld>
            <a:endParaRPr lang="hr-H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7B20B-52A0-49CB-A99A-B458817D94EF}" type="datetimeFigureOut">
              <a:rPr lang="hr-HR" smtClean="0"/>
              <a:t>24.4.2025.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D72F-E6A5-43B9-AC6B-3FCED20A40A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7B20B-52A0-49CB-A99A-B458817D94EF}" type="datetimeFigureOut">
              <a:rPr lang="hr-HR" smtClean="0"/>
              <a:t>24.4.2025.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D72F-E6A5-43B9-AC6B-3FCED20A40A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7B20B-52A0-49CB-A99A-B458817D94EF}" type="datetimeFigureOut">
              <a:rPr lang="hr-HR" smtClean="0"/>
              <a:t>24.4.2025.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D72F-E6A5-43B9-AC6B-3FCED20A40A3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7B20B-52A0-49CB-A99A-B458817D94EF}" type="datetimeFigureOut">
              <a:rPr lang="hr-HR" smtClean="0"/>
              <a:t>24.4.2025.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ED72F-E6A5-43B9-AC6B-3FCED20A40A3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4E97B20B-52A0-49CB-A99A-B458817D94EF}" type="datetimeFigureOut">
              <a:rPr lang="hr-HR" smtClean="0"/>
              <a:t>24.4.2025.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697ED72F-E6A5-43B9-AC6B-3FCED20A40A3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ermin.zzjz-ck.hr/pocetna/upis-u-prvi-razred/osnovna-skola-domasinec-1-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ermin.zzjz-ck.hr/upitnik-za-roditelje-pri-upisu-djece-u-prvi-razred-tim1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55576" y="4077072"/>
            <a:ext cx="7543800" cy="1524000"/>
          </a:xfrm>
        </p:spPr>
        <p:txBody>
          <a:bodyPr/>
          <a:lstStyle/>
          <a:p>
            <a:r>
              <a:rPr lang="hr-HR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UPUTE ZA </a:t>
            </a:r>
            <a:r>
              <a:rPr lang="hr-HR" dirty="0" smtClean="0"/>
              <a:t>PREGLEDE ZA UPIS U 1. RAZRED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76820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064896" cy="16002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1. </a:t>
            </a:r>
            <a:r>
              <a:rPr lang="hr-HR" dirty="0"/>
              <a:t>Prijava termina za </a:t>
            </a:r>
            <a:r>
              <a:rPr lang="hr-HR" dirty="0" smtClean="0"/>
              <a:t>SISTEMATSKI pregled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55576" y="1916832"/>
            <a:ext cx="7543800" cy="4248472"/>
          </a:xfrm>
        </p:spPr>
        <p:txBody>
          <a:bodyPr>
            <a:noAutofit/>
          </a:bodyPr>
          <a:lstStyle/>
          <a:p>
            <a:pPr lvl="0" algn="just">
              <a:lnSpc>
                <a:spcPct val="120000"/>
              </a:lnSpc>
            </a:pPr>
            <a:r>
              <a:rPr lang="hr-HR" sz="1800" dirty="0"/>
              <a:t>sistematski </a:t>
            </a:r>
            <a:r>
              <a:rPr lang="hr-HR" sz="1800" dirty="0" smtClean="0"/>
              <a:t>pregled + docjepljivanje </a:t>
            </a:r>
            <a:r>
              <a:rPr lang="hr-HR" sz="1800" dirty="0"/>
              <a:t>djeteta prema Programu obveznog cijepljenja u RH protiv ospica, zaušnjaka i rubeole te dječje </a:t>
            </a:r>
            <a:r>
              <a:rPr lang="hr-HR" sz="1800" dirty="0" smtClean="0"/>
              <a:t>paralize</a:t>
            </a:r>
          </a:p>
          <a:p>
            <a:pPr lvl="0" algn="just">
              <a:lnSpc>
                <a:spcPct val="120000"/>
              </a:lnSpc>
            </a:pPr>
            <a:r>
              <a:rPr lang="hr-HR" sz="1800" dirty="0" smtClean="0"/>
              <a:t>pregled se odvija u školskoj ambulanti kod liječnice </a:t>
            </a:r>
            <a:r>
              <a:rPr lang="hr-HR" sz="1800" dirty="0"/>
              <a:t>Zrinke </a:t>
            </a:r>
            <a:r>
              <a:rPr lang="hr-HR" sz="1800" dirty="0" err="1"/>
              <a:t>Zvornik</a:t>
            </a:r>
            <a:r>
              <a:rPr lang="hr-HR" sz="1800" dirty="0"/>
              <a:t> </a:t>
            </a:r>
            <a:r>
              <a:rPr lang="hr-HR" sz="1800" dirty="0" err="1"/>
              <a:t>Legen</a:t>
            </a:r>
            <a:r>
              <a:rPr lang="hr-HR" sz="1800" dirty="0"/>
              <a:t>, </a:t>
            </a:r>
            <a:r>
              <a:rPr lang="hr-HR" sz="1800" dirty="0" err="1"/>
              <a:t>dr.med</a:t>
            </a:r>
            <a:r>
              <a:rPr lang="hr-HR" sz="1800" dirty="0"/>
              <a:t>.</a:t>
            </a:r>
            <a:endParaRPr lang="hr-HR" sz="1800" dirty="0" smtClean="0"/>
          </a:p>
          <a:p>
            <a:pPr lvl="0" algn="just">
              <a:lnSpc>
                <a:spcPct val="120000"/>
              </a:lnSpc>
            </a:pPr>
            <a:r>
              <a:rPr lang="hr-HR" sz="1800" dirty="0"/>
              <a:t>Kod odabira datuma unose se podaci o </a:t>
            </a:r>
            <a:r>
              <a:rPr lang="hr-HR" sz="1800" b="1" dirty="0">
                <a:solidFill>
                  <a:schemeClr val="accent1"/>
                </a:solidFill>
              </a:rPr>
              <a:t>djetetu</a:t>
            </a:r>
          </a:p>
          <a:p>
            <a:pPr lvl="0" algn="just">
              <a:lnSpc>
                <a:spcPct val="120000"/>
              </a:lnSpc>
            </a:pPr>
            <a:r>
              <a:rPr lang="hr-HR" sz="1800" dirty="0"/>
              <a:t>Termini dostupni </a:t>
            </a:r>
            <a:r>
              <a:rPr lang="hr-HR" sz="1800" dirty="0" smtClean="0"/>
              <a:t>od </a:t>
            </a:r>
            <a:r>
              <a:rPr lang="hr-HR" sz="1800" b="1" dirty="0" smtClean="0">
                <a:solidFill>
                  <a:schemeClr val="accent1"/>
                </a:solidFill>
              </a:rPr>
              <a:t>30.4</a:t>
            </a:r>
            <a:r>
              <a:rPr lang="hr-HR" sz="1800" b="1" dirty="0">
                <a:solidFill>
                  <a:schemeClr val="accent1"/>
                </a:solidFill>
              </a:rPr>
              <a:t>. do </a:t>
            </a:r>
            <a:r>
              <a:rPr lang="hr-HR" sz="1800" b="1" dirty="0" smtClean="0">
                <a:solidFill>
                  <a:schemeClr val="accent1"/>
                </a:solidFill>
              </a:rPr>
              <a:t>13.5.2025</a:t>
            </a:r>
            <a:r>
              <a:rPr lang="hr-HR" sz="1800" dirty="0">
                <a:solidFill>
                  <a:schemeClr val="accent1"/>
                </a:solidFill>
              </a:rPr>
              <a:t>. – </a:t>
            </a:r>
            <a:r>
              <a:rPr lang="hr-HR" sz="1800" b="1" dirty="0">
                <a:solidFill>
                  <a:schemeClr val="accent1"/>
                </a:solidFill>
              </a:rPr>
              <a:t>SVE</a:t>
            </a:r>
            <a:r>
              <a:rPr lang="hr-HR" sz="1800" dirty="0">
                <a:solidFill>
                  <a:schemeClr val="accent1"/>
                </a:solidFill>
              </a:rPr>
              <a:t> </a:t>
            </a:r>
            <a:r>
              <a:rPr lang="hr-HR" sz="1800" dirty="0"/>
              <a:t>uputnice se šalju </a:t>
            </a:r>
            <a:r>
              <a:rPr lang="hr-HR" sz="1800" dirty="0" smtClean="0"/>
              <a:t>automatski!</a:t>
            </a:r>
            <a:endParaRPr lang="hr-HR" sz="1800" dirty="0"/>
          </a:p>
          <a:p>
            <a:pPr lvl="0" algn="just">
              <a:lnSpc>
                <a:spcPct val="120000"/>
              </a:lnSpc>
            </a:pPr>
            <a:r>
              <a:rPr lang="hr-HR" sz="1800" dirty="0"/>
              <a:t>U slučaju odgode, termin morate odjaviti i odabrati novi termin na isti način</a:t>
            </a:r>
          </a:p>
          <a:p>
            <a:pPr lvl="0" algn="just">
              <a:lnSpc>
                <a:spcPct val="120000"/>
              </a:lnSpc>
            </a:pPr>
            <a:r>
              <a:rPr lang="hr-HR" sz="1800" dirty="0"/>
              <a:t>Ako imate dvoje djece, trebate uzeti </a:t>
            </a:r>
            <a:r>
              <a:rPr lang="hr-HR" sz="1800" b="1" dirty="0">
                <a:solidFill>
                  <a:schemeClr val="accent1"/>
                </a:solidFill>
              </a:rPr>
              <a:t>2 </a:t>
            </a:r>
            <a:r>
              <a:rPr lang="hr-HR" sz="1800" b="1" dirty="0" smtClean="0">
                <a:solidFill>
                  <a:schemeClr val="accent1"/>
                </a:solidFill>
              </a:rPr>
              <a:t>odvojena </a:t>
            </a:r>
            <a:r>
              <a:rPr lang="hr-HR" sz="1800" b="1" dirty="0">
                <a:solidFill>
                  <a:schemeClr val="accent1"/>
                </a:solidFill>
              </a:rPr>
              <a:t>termina</a:t>
            </a:r>
          </a:p>
          <a:p>
            <a:pPr lvl="0" algn="just">
              <a:lnSpc>
                <a:spcPct val="120000"/>
              </a:lnSpc>
            </a:pPr>
            <a:r>
              <a:rPr lang="hr-HR" sz="1800" dirty="0"/>
              <a:t>Dijete dovodi </a:t>
            </a:r>
            <a:r>
              <a:rPr lang="hr-HR" sz="1800" b="1" dirty="0">
                <a:solidFill>
                  <a:schemeClr val="accent1"/>
                </a:solidFill>
              </a:rPr>
              <a:t>samo 1 </a:t>
            </a:r>
            <a:r>
              <a:rPr lang="hr-HR" sz="1800" b="1" dirty="0" smtClean="0">
                <a:solidFill>
                  <a:schemeClr val="accent1"/>
                </a:solidFill>
              </a:rPr>
              <a:t>roditelj</a:t>
            </a:r>
          </a:p>
          <a:p>
            <a:pPr lvl="0" algn="just">
              <a:lnSpc>
                <a:spcPct val="120000"/>
              </a:lnSpc>
            </a:pPr>
            <a:endParaRPr lang="hr-HR" sz="1800" dirty="0"/>
          </a:p>
          <a:p>
            <a:pPr algn="just"/>
            <a:r>
              <a:rPr lang="hr-HR" sz="1800" u="sng" dirty="0" err="1">
                <a:solidFill>
                  <a:schemeClr val="accent1"/>
                </a:solidFill>
                <a:hlinkClick r:id="rId2"/>
              </a:rPr>
              <a:t>https</a:t>
            </a:r>
            <a:r>
              <a:rPr lang="hr-HR" sz="1800" u="sng" dirty="0">
                <a:solidFill>
                  <a:schemeClr val="accent1"/>
                </a:solidFill>
                <a:hlinkClick r:id="rId2"/>
              </a:rPr>
              <a:t>://</a:t>
            </a:r>
            <a:r>
              <a:rPr lang="hr-HR" sz="1800" u="sng" dirty="0" err="1">
                <a:solidFill>
                  <a:schemeClr val="accent1"/>
                </a:solidFill>
                <a:hlinkClick r:id="rId2"/>
              </a:rPr>
              <a:t>termin.zzjz</a:t>
            </a:r>
            <a:r>
              <a:rPr lang="hr-HR" sz="1800" u="sng" dirty="0">
                <a:solidFill>
                  <a:schemeClr val="accent1"/>
                </a:solidFill>
                <a:hlinkClick r:id="rId2"/>
              </a:rPr>
              <a:t>-</a:t>
            </a:r>
            <a:r>
              <a:rPr lang="hr-HR" sz="1800" u="sng" dirty="0" err="1">
                <a:solidFill>
                  <a:schemeClr val="accent1"/>
                </a:solidFill>
                <a:hlinkClick r:id="rId2"/>
              </a:rPr>
              <a:t>ck.hr</a:t>
            </a:r>
            <a:r>
              <a:rPr lang="hr-HR" sz="1800" u="sng" dirty="0">
                <a:solidFill>
                  <a:schemeClr val="accent1"/>
                </a:solidFill>
                <a:hlinkClick r:id="rId2"/>
              </a:rPr>
              <a:t>/</a:t>
            </a:r>
            <a:r>
              <a:rPr lang="hr-HR" sz="1800" u="sng" dirty="0" err="1">
                <a:solidFill>
                  <a:schemeClr val="accent1"/>
                </a:solidFill>
                <a:hlinkClick r:id="rId2"/>
              </a:rPr>
              <a:t>pocetna</a:t>
            </a:r>
            <a:r>
              <a:rPr lang="hr-HR" sz="1800" u="sng" dirty="0">
                <a:solidFill>
                  <a:schemeClr val="accent1"/>
                </a:solidFill>
                <a:hlinkClick r:id="rId2"/>
              </a:rPr>
              <a:t>/upis-u-prvi-razred/osnovna-</a:t>
            </a:r>
            <a:r>
              <a:rPr lang="hr-HR" sz="1800" u="sng" dirty="0" err="1">
                <a:solidFill>
                  <a:schemeClr val="accent1"/>
                </a:solidFill>
                <a:hlinkClick r:id="rId2"/>
              </a:rPr>
              <a:t>skola</a:t>
            </a:r>
            <a:r>
              <a:rPr lang="hr-HR" sz="1800" u="sng" dirty="0">
                <a:solidFill>
                  <a:schemeClr val="accent1"/>
                </a:solidFill>
                <a:hlinkClick r:id="rId2"/>
              </a:rPr>
              <a:t>-</a:t>
            </a:r>
            <a:r>
              <a:rPr lang="hr-HR" sz="1800" u="sng" dirty="0" err="1">
                <a:solidFill>
                  <a:schemeClr val="accent1"/>
                </a:solidFill>
                <a:hlinkClick r:id="rId2"/>
              </a:rPr>
              <a:t>domasinec</a:t>
            </a:r>
            <a:r>
              <a:rPr lang="hr-HR" sz="1800" u="sng" dirty="0">
                <a:solidFill>
                  <a:schemeClr val="accent1"/>
                </a:solidFill>
                <a:hlinkClick r:id="rId2"/>
              </a:rPr>
              <a:t>-1-r/</a:t>
            </a:r>
            <a:r>
              <a:rPr lang="hr-HR" sz="1800" dirty="0">
                <a:solidFill>
                  <a:schemeClr val="accent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8908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1124744"/>
            <a:ext cx="8064896" cy="16002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 smtClean="0"/>
              <a:t>2. </a:t>
            </a:r>
            <a:r>
              <a:rPr lang="hr-HR" dirty="0"/>
              <a:t>Upitnik </a:t>
            </a:r>
            <a:r>
              <a:rPr lang="hr-HR" dirty="0" smtClean="0"/>
              <a:t>o </a:t>
            </a:r>
            <a:r>
              <a:rPr lang="hr-HR" dirty="0"/>
              <a:t>anamnestičkim podacima za roditelje pri upisu djece u prvi razred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27584" y="2564904"/>
            <a:ext cx="7543800" cy="2952328"/>
          </a:xfrm>
        </p:spPr>
        <p:txBody>
          <a:bodyPr>
            <a:normAutofit/>
          </a:bodyPr>
          <a:lstStyle/>
          <a:p>
            <a:pPr lvl="0" algn="just"/>
            <a:endParaRPr lang="hr-HR" dirty="0" smtClean="0"/>
          </a:p>
          <a:p>
            <a:pPr marL="0" lvl="0" indent="0" algn="just">
              <a:buNone/>
            </a:pPr>
            <a:endParaRPr lang="hr-HR" dirty="0"/>
          </a:p>
          <a:p>
            <a:pPr algn="just"/>
            <a:r>
              <a:rPr lang="hr-HR" sz="3200" u="sng" dirty="0" err="1">
                <a:hlinkClick r:id="rId2"/>
              </a:rPr>
              <a:t>https</a:t>
            </a:r>
            <a:r>
              <a:rPr lang="hr-HR" sz="3200" u="sng" dirty="0">
                <a:hlinkClick r:id="rId2"/>
              </a:rPr>
              <a:t>://</a:t>
            </a:r>
            <a:r>
              <a:rPr lang="hr-HR" sz="3200" u="sng" dirty="0" err="1">
                <a:hlinkClick r:id="rId2"/>
              </a:rPr>
              <a:t>termin.zzjz</a:t>
            </a:r>
            <a:r>
              <a:rPr lang="hr-HR" sz="3200" u="sng" dirty="0">
                <a:hlinkClick r:id="rId2"/>
              </a:rPr>
              <a:t>-</a:t>
            </a:r>
            <a:r>
              <a:rPr lang="hr-HR" sz="3200" u="sng" dirty="0" err="1">
                <a:hlinkClick r:id="rId2"/>
              </a:rPr>
              <a:t>ck.hr</a:t>
            </a:r>
            <a:r>
              <a:rPr lang="hr-HR" sz="3200" u="sng" dirty="0">
                <a:hlinkClick r:id="rId2"/>
              </a:rPr>
              <a:t>/upitnik-za-roditelje-pri-upisu-djece-u-prvi-razred-tim1/</a:t>
            </a:r>
            <a:r>
              <a:rPr lang="hr-HR" sz="3200" dirty="0"/>
              <a:t> </a:t>
            </a:r>
            <a:r>
              <a:rPr lang="hr-HR" sz="3200" dirty="0" smtClean="0">
                <a:solidFill>
                  <a:schemeClr val="accent1"/>
                </a:solidFill>
              </a:rPr>
              <a:t> </a:t>
            </a:r>
            <a:endParaRPr lang="hr-H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166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064896" cy="16002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 smtClean="0"/>
              <a:t>3. </a:t>
            </a:r>
            <a:r>
              <a:rPr lang="hr-HR" dirty="0"/>
              <a:t>Obavljanje </a:t>
            </a:r>
            <a:r>
              <a:rPr lang="hr-HR" dirty="0" smtClean="0"/>
              <a:t>pretraga (3) </a:t>
            </a:r>
            <a:r>
              <a:rPr lang="hr-HR" dirty="0">
                <a:solidFill>
                  <a:schemeClr val="accent1"/>
                </a:solidFill>
              </a:rPr>
              <a:t>PRIJE</a:t>
            </a:r>
            <a:r>
              <a:rPr lang="hr-HR" dirty="0"/>
              <a:t> sistematskog pregleda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55576" y="1916832"/>
            <a:ext cx="7543800" cy="4248472"/>
          </a:xfrm>
        </p:spPr>
        <p:txBody>
          <a:bodyPr>
            <a:normAutofit/>
          </a:bodyPr>
          <a:lstStyle/>
          <a:p>
            <a:pPr lvl="0" algn="just">
              <a:lnSpc>
                <a:spcPct val="120000"/>
              </a:lnSpc>
            </a:pPr>
            <a:r>
              <a:rPr lang="hr-HR" b="1" dirty="0" smtClean="0">
                <a:solidFill>
                  <a:schemeClr val="tx1"/>
                </a:solidFill>
              </a:rPr>
              <a:t>bez navedenih pretraga nije moguće obaviti sistematski pregled!</a:t>
            </a:r>
          </a:p>
          <a:p>
            <a:pPr lvl="0" algn="just">
              <a:lnSpc>
                <a:spcPct val="120000"/>
              </a:lnSpc>
            </a:pPr>
            <a:endParaRPr lang="hr-HR" b="1" dirty="0">
              <a:solidFill>
                <a:schemeClr val="tx1"/>
              </a:solidFill>
            </a:endParaRPr>
          </a:p>
          <a:p>
            <a:pPr lvl="0" algn="just">
              <a:lnSpc>
                <a:spcPct val="120000"/>
              </a:lnSpc>
            </a:pPr>
            <a:r>
              <a:rPr lang="hr-HR" b="1" dirty="0">
                <a:solidFill>
                  <a:schemeClr val="tx1"/>
                </a:solidFill>
              </a:rPr>
              <a:t>Prošlogodišnje odgode ne idu na vađenje krvi, niti obavljaju zubara jer su sve to riješili prošle godine. </a:t>
            </a:r>
            <a:r>
              <a:rPr lang="hr-HR" b="1" dirty="0" smtClean="0">
                <a:solidFill>
                  <a:schemeClr val="tx1"/>
                </a:solidFill>
              </a:rPr>
              <a:t>Potrebno je samo uzeti termin za sistematski pregled.</a:t>
            </a:r>
            <a:endParaRPr lang="hr-H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596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064896" cy="16002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 smtClean="0"/>
              <a:t>3. </a:t>
            </a:r>
            <a:r>
              <a:rPr lang="hr-HR" dirty="0"/>
              <a:t>Obavljanje pretraga </a:t>
            </a:r>
            <a:r>
              <a:rPr lang="hr-HR" dirty="0">
                <a:solidFill>
                  <a:schemeClr val="accent1"/>
                </a:solidFill>
              </a:rPr>
              <a:t>PRIJE</a:t>
            </a:r>
            <a:r>
              <a:rPr lang="hr-HR" dirty="0"/>
              <a:t> sistematskog pregleda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55576" y="1916832"/>
            <a:ext cx="7776864" cy="4392488"/>
          </a:xfrm>
        </p:spPr>
        <p:txBody>
          <a:bodyPr>
            <a:normAutofit fontScale="92500" lnSpcReduction="10000"/>
          </a:bodyPr>
          <a:lstStyle/>
          <a:p>
            <a:pPr marL="457200" lvl="0" indent="-457200" algn="just">
              <a:lnSpc>
                <a:spcPct val="120000"/>
              </a:lnSpc>
              <a:buAutoNum type="arabicPeriod"/>
            </a:pPr>
            <a:r>
              <a:rPr lang="hr-HR" sz="3000" b="1" dirty="0" smtClean="0">
                <a:solidFill>
                  <a:schemeClr val="accent1"/>
                </a:solidFill>
              </a:rPr>
              <a:t>klinički laboratorij ŽB Čakovec na vađenje krvi i pretragu mokraće</a:t>
            </a:r>
          </a:p>
          <a:p>
            <a:pPr marL="0" lvl="0" indent="0" algn="just">
              <a:lnSpc>
                <a:spcPct val="120000"/>
              </a:lnSpc>
              <a:buNone/>
            </a:pPr>
            <a:r>
              <a:rPr lang="hr-HR" dirty="0" smtClean="0">
                <a:solidFill>
                  <a:schemeClr val="tx1"/>
                </a:solidFill>
              </a:rPr>
              <a:t>- radi se </a:t>
            </a:r>
            <a:r>
              <a:rPr lang="hr-HR" b="1" dirty="0" smtClean="0">
                <a:solidFill>
                  <a:schemeClr val="tx1"/>
                </a:solidFill>
              </a:rPr>
              <a:t>nekoliko dana prije sistematskog pregleda</a:t>
            </a:r>
          </a:p>
          <a:p>
            <a:pPr marL="0" lvl="0" indent="0" algn="just">
              <a:lnSpc>
                <a:spcPct val="120000"/>
              </a:lnSpc>
              <a:buNone/>
            </a:pPr>
            <a:r>
              <a:rPr lang="hr-HR" dirty="0" smtClean="0">
                <a:solidFill>
                  <a:schemeClr val="tx1"/>
                </a:solidFill>
              </a:rPr>
              <a:t>- </a:t>
            </a:r>
            <a:r>
              <a:rPr lang="hr-HR" dirty="0">
                <a:solidFill>
                  <a:schemeClr val="tx1"/>
                </a:solidFill>
              </a:rPr>
              <a:t>Mokraću možete donijeti u laboratorij u posudici koju možete nabaviti u </a:t>
            </a:r>
            <a:r>
              <a:rPr lang="hr-HR" dirty="0" smtClean="0">
                <a:solidFill>
                  <a:schemeClr val="tx1"/>
                </a:solidFill>
              </a:rPr>
              <a:t>ljekarni</a:t>
            </a:r>
          </a:p>
          <a:p>
            <a:pPr marL="0" lvl="0" indent="0" algn="just">
              <a:lnSpc>
                <a:spcPct val="120000"/>
              </a:lnSpc>
              <a:buNone/>
            </a:pPr>
            <a:r>
              <a:rPr lang="hr-HR" dirty="0" smtClean="0">
                <a:solidFill>
                  <a:schemeClr val="tx1"/>
                </a:solidFill>
              </a:rPr>
              <a:t>- prilikom </a:t>
            </a:r>
            <a:r>
              <a:rPr lang="hr-HR" dirty="0">
                <a:solidFill>
                  <a:schemeClr val="tx1"/>
                </a:solidFill>
              </a:rPr>
              <a:t>vađenja krvi </a:t>
            </a:r>
            <a:r>
              <a:rPr lang="hr-HR" b="1" dirty="0">
                <a:solidFill>
                  <a:schemeClr val="accent1"/>
                </a:solidFill>
              </a:rPr>
              <a:t>dijete treba biti natašte</a:t>
            </a:r>
            <a:r>
              <a:rPr lang="hr-HR" dirty="0">
                <a:solidFill>
                  <a:schemeClr val="tx1"/>
                </a:solidFill>
              </a:rPr>
              <a:t>, što znači da dan ranije iza 20 sati ne smije uzimati na usta ništa osim </a:t>
            </a:r>
            <a:r>
              <a:rPr lang="hr-HR" dirty="0" smtClean="0">
                <a:solidFill>
                  <a:schemeClr val="tx1"/>
                </a:solidFill>
              </a:rPr>
              <a:t>vode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hr-HR" dirty="0" smtClean="0">
                <a:solidFill>
                  <a:schemeClr val="tx1"/>
                </a:solidFill>
              </a:rPr>
              <a:t>- na </a:t>
            </a:r>
            <a:r>
              <a:rPr lang="hr-HR" dirty="0">
                <a:solidFill>
                  <a:schemeClr val="tx1"/>
                </a:solidFill>
              </a:rPr>
              <a:t>vađenje krvi se javite </a:t>
            </a:r>
            <a:r>
              <a:rPr lang="hr-HR" b="1" dirty="0">
                <a:solidFill>
                  <a:schemeClr val="tx1"/>
                </a:solidFill>
              </a:rPr>
              <a:t>od 8:30 do 9:30 </a:t>
            </a:r>
            <a:r>
              <a:rPr lang="hr-HR" b="1" dirty="0" smtClean="0">
                <a:solidFill>
                  <a:schemeClr val="tx1"/>
                </a:solidFill>
              </a:rPr>
              <a:t>sati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hr-HR" dirty="0" smtClean="0">
                <a:solidFill>
                  <a:schemeClr val="tx1"/>
                </a:solidFill>
              </a:rPr>
              <a:t>- uputnica </a:t>
            </a:r>
            <a:r>
              <a:rPr lang="hr-HR" dirty="0">
                <a:solidFill>
                  <a:schemeClr val="tx1"/>
                </a:solidFill>
              </a:rPr>
              <a:t>za vađenje krvi poslana je elektronski, nalaz ne morate </a:t>
            </a:r>
            <a:r>
              <a:rPr lang="hr-HR" dirty="0" smtClean="0">
                <a:solidFill>
                  <a:schemeClr val="tx1"/>
                </a:solidFill>
              </a:rPr>
              <a:t>podizati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817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064896" cy="16002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 smtClean="0"/>
              <a:t>3. </a:t>
            </a:r>
            <a:r>
              <a:rPr lang="hr-HR" dirty="0"/>
              <a:t>Obavljanje pretraga </a:t>
            </a:r>
            <a:r>
              <a:rPr lang="hr-HR" dirty="0">
                <a:solidFill>
                  <a:schemeClr val="accent1"/>
                </a:solidFill>
              </a:rPr>
              <a:t>PRIJE</a:t>
            </a:r>
            <a:r>
              <a:rPr lang="hr-HR" dirty="0"/>
              <a:t> sistematskog pregleda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55576" y="1988840"/>
            <a:ext cx="7776864" cy="439248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20000"/>
              </a:lnSpc>
              <a:buNone/>
            </a:pPr>
            <a:r>
              <a:rPr lang="hr-HR" sz="4000" b="1" dirty="0" smtClean="0">
                <a:solidFill>
                  <a:schemeClr val="accent1"/>
                </a:solidFill>
              </a:rPr>
              <a:t>2. Posjet zubaru</a:t>
            </a:r>
          </a:p>
          <a:p>
            <a:pPr lvl="0" algn="just">
              <a:lnSpc>
                <a:spcPct val="120000"/>
              </a:lnSpc>
              <a:buFontTx/>
              <a:buChar char="-"/>
            </a:pPr>
            <a:r>
              <a:rPr lang="hr-HR" dirty="0" smtClean="0">
                <a:solidFill>
                  <a:schemeClr val="tx1"/>
                </a:solidFill>
              </a:rPr>
              <a:t>Pregled</a:t>
            </a:r>
          </a:p>
          <a:p>
            <a:pPr lvl="0" algn="just">
              <a:lnSpc>
                <a:spcPct val="120000"/>
              </a:lnSpc>
              <a:buFontTx/>
              <a:buChar char="-"/>
            </a:pPr>
            <a:r>
              <a:rPr lang="hr-HR" dirty="0" smtClean="0">
                <a:solidFill>
                  <a:schemeClr val="tx1"/>
                </a:solidFill>
              </a:rPr>
              <a:t>Zubar ispunjava </a:t>
            </a:r>
            <a:r>
              <a:rPr lang="hr-HR" b="1" dirty="0" smtClean="0">
                <a:solidFill>
                  <a:schemeClr val="accent1"/>
                </a:solidFill>
              </a:rPr>
              <a:t>obrazac Zubna putovnica </a:t>
            </a:r>
            <a:r>
              <a:rPr lang="hr-HR" b="1" dirty="0" smtClean="0">
                <a:solidFill>
                  <a:schemeClr val="tx1"/>
                </a:solidFill>
              </a:rPr>
              <a:t>koji donosite na sistematski pregled</a:t>
            </a:r>
            <a:endParaRPr lang="hr-H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244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064896" cy="16002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 smtClean="0"/>
              <a:t>3. </a:t>
            </a:r>
            <a:r>
              <a:rPr lang="hr-HR" dirty="0"/>
              <a:t>Obavljanje pretraga </a:t>
            </a:r>
            <a:r>
              <a:rPr lang="hr-HR" dirty="0">
                <a:solidFill>
                  <a:schemeClr val="accent1"/>
                </a:solidFill>
              </a:rPr>
              <a:t>PRIJE</a:t>
            </a:r>
            <a:r>
              <a:rPr lang="hr-HR" dirty="0"/>
              <a:t> sistematskog pregleda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55576" y="1988840"/>
            <a:ext cx="7776864" cy="439248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20000"/>
              </a:lnSpc>
              <a:buNone/>
            </a:pPr>
            <a:r>
              <a:rPr lang="hr-HR" sz="4000" b="1" dirty="0">
                <a:solidFill>
                  <a:schemeClr val="accent1"/>
                </a:solidFill>
              </a:rPr>
              <a:t>3</a:t>
            </a:r>
            <a:r>
              <a:rPr lang="hr-HR" sz="4000" b="1" dirty="0" smtClean="0">
                <a:solidFill>
                  <a:schemeClr val="accent1"/>
                </a:solidFill>
              </a:rPr>
              <a:t>. Posjet izabranom pedijatru ili obiteljskom liječniku</a:t>
            </a:r>
          </a:p>
          <a:p>
            <a:pPr algn="just">
              <a:lnSpc>
                <a:spcPct val="120000"/>
              </a:lnSpc>
            </a:pPr>
            <a:r>
              <a:rPr lang="hr-HR" sz="2100" dirty="0" smtClean="0">
                <a:solidFill>
                  <a:schemeClr val="tx1"/>
                </a:solidFill>
              </a:rPr>
              <a:t>Obrazac o </a:t>
            </a:r>
            <a:r>
              <a:rPr lang="hr-HR" sz="2100" dirty="0" err="1" smtClean="0">
                <a:solidFill>
                  <a:schemeClr val="tx1"/>
                </a:solidFill>
              </a:rPr>
              <a:t>cijepnom</a:t>
            </a:r>
            <a:r>
              <a:rPr lang="hr-HR" sz="2100" dirty="0" smtClean="0">
                <a:solidFill>
                  <a:schemeClr val="tx1"/>
                </a:solidFill>
              </a:rPr>
              <a:t> statusu, eventualnim alergijama i kroničnim bolestima </a:t>
            </a:r>
          </a:p>
          <a:p>
            <a:pPr algn="just">
              <a:lnSpc>
                <a:spcPct val="120000"/>
              </a:lnSpc>
            </a:pPr>
            <a:r>
              <a:rPr lang="hr-HR" sz="2100" b="1" dirty="0" smtClean="0">
                <a:solidFill>
                  <a:schemeClr val="tx1"/>
                </a:solidFill>
              </a:rPr>
              <a:t>Obrazac treba </a:t>
            </a:r>
            <a:r>
              <a:rPr lang="hr-HR" sz="2100" b="1" dirty="0" err="1" smtClean="0">
                <a:solidFill>
                  <a:schemeClr val="tx1"/>
                </a:solidFill>
              </a:rPr>
              <a:t>isprintati</a:t>
            </a:r>
            <a:r>
              <a:rPr lang="hr-HR" sz="2100" b="1" dirty="0" smtClean="0">
                <a:solidFill>
                  <a:schemeClr val="tx1"/>
                </a:solidFill>
              </a:rPr>
              <a:t> i ponijeti sa sobom k obiteljskom liječniku i na sistematski pregled</a:t>
            </a:r>
          </a:p>
        </p:txBody>
      </p:sp>
    </p:spTree>
    <p:extLst>
      <p:ext uri="{BB962C8B-B14F-4D97-AF65-F5344CB8AC3E}">
        <p14:creationId xmlns:p14="http://schemas.microsoft.com/office/powerpoint/2010/main" val="1399227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8064896" cy="1600200"/>
          </a:xfrm>
        </p:spPr>
        <p:txBody>
          <a:bodyPr>
            <a:normAutofit fontScale="90000"/>
          </a:bodyPr>
          <a:lstStyle/>
          <a:p>
            <a:pPr lvl="0"/>
            <a:r>
              <a:rPr lang="hr-HR" dirty="0" smtClean="0"/>
              <a:t>Na sistematski pregled nosite:</a:t>
            </a:r>
            <a:endParaRPr lang="hr-HR" dirty="0"/>
          </a:p>
        </p:txBody>
      </p:sp>
      <p:sp>
        <p:nvSpPr>
          <p:cNvPr id="4" name="Rezervirano mjesto sadržaja 2"/>
          <p:cNvSpPr>
            <a:spLocks noGrp="1"/>
          </p:cNvSpPr>
          <p:nvPr>
            <p:ph idx="1"/>
          </p:nvPr>
        </p:nvSpPr>
        <p:spPr>
          <a:xfrm>
            <a:off x="755576" y="1988840"/>
            <a:ext cx="7776864" cy="439248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20000"/>
              </a:lnSpc>
              <a:buFont typeface="Arial" pitchFamily="34" charset="0"/>
              <a:buAutoNum type="arabicPeriod"/>
            </a:pPr>
            <a:r>
              <a:rPr lang="hr-HR" sz="2000" dirty="0" smtClean="0">
                <a:solidFill>
                  <a:schemeClr val="tx1"/>
                </a:solidFill>
              </a:rPr>
              <a:t>- Zdravstvenu </a:t>
            </a:r>
            <a:r>
              <a:rPr lang="hr-HR" sz="2000" dirty="0">
                <a:solidFill>
                  <a:schemeClr val="tx1"/>
                </a:solidFill>
              </a:rPr>
              <a:t>iskaznicu djeteta</a:t>
            </a:r>
            <a:br>
              <a:rPr lang="hr-HR" sz="2000" dirty="0">
                <a:solidFill>
                  <a:schemeClr val="tx1"/>
                </a:solidFill>
              </a:rPr>
            </a:br>
            <a:r>
              <a:rPr lang="hr-HR" sz="2000" dirty="0" smtClean="0">
                <a:solidFill>
                  <a:schemeClr val="tx1"/>
                </a:solidFill>
              </a:rPr>
              <a:t>- </a:t>
            </a:r>
            <a:r>
              <a:rPr lang="hr-HR" sz="2000" dirty="0" err="1" smtClean="0">
                <a:solidFill>
                  <a:schemeClr val="tx1"/>
                </a:solidFill>
              </a:rPr>
              <a:t>Cijepnu</a:t>
            </a:r>
            <a:r>
              <a:rPr lang="hr-HR" sz="2000" dirty="0" smtClean="0">
                <a:solidFill>
                  <a:schemeClr val="tx1"/>
                </a:solidFill>
              </a:rPr>
              <a:t> </a:t>
            </a:r>
            <a:r>
              <a:rPr lang="hr-HR" sz="2000" dirty="0">
                <a:solidFill>
                  <a:schemeClr val="tx1"/>
                </a:solidFill>
              </a:rPr>
              <a:t>iskaznicu djeteta</a:t>
            </a:r>
            <a:br>
              <a:rPr lang="hr-HR" sz="2000" dirty="0">
                <a:solidFill>
                  <a:schemeClr val="tx1"/>
                </a:solidFill>
              </a:rPr>
            </a:br>
            <a:r>
              <a:rPr lang="hr-HR" sz="2000" dirty="0" smtClean="0">
                <a:solidFill>
                  <a:schemeClr val="tx1"/>
                </a:solidFill>
              </a:rPr>
              <a:t>- Zubnu </a:t>
            </a:r>
            <a:r>
              <a:rPr lang="hr-HR" sz="2000" dirty="0">
                <a:solidFill>
                  <a:schemeClr val="tx1"/>
                </a:solidFill>
              </a:rPr>
              <a:t>putovnicu (ispunjenu)</a:t>
            </a:r>
            <a:br>
              <a:rPr lang="hr-HR" sz="2000" dirty="0">
                <a:solidFill>
                  <a:schemeClr val="tx1"/>
                </a:solidFill>
              </a:rPr>
            </a:br>
            <a:r>
              <a:rPr lang="hr-HR" sz="2000" dirty="0" smtClean="0">
                <a:solidFill>
                  <a:schemeClr val="tx1"/>
                </a:solidFill>
              </a:rPr>
              <a:t>- Ispunjeni </a:t>
            </a:r>
            <a:r>
              <a:rPr lang="hr-HR" sz="2000" dirty="0">
                <a:solidFill>
                  <a:schemeClr val="tx1"/>
                </a:solidFill>
              </a:rPr>
              <a:t>obrazac izabranog liječnika</a:t>
            </a:r>
            <a:br>
              <a:rPr lang="hr-HR" sz="2000" dirty="0">
                <a:solidFill>
                  <a:schemeClr val="tx1"/>
                </a:solidFill>
              </a:rPr>
            </a:br>
            <a:r>
              <a:rPr lang="hr-HR" sz="2000" dirty="0" smtClean="0">
                <a:solidFill>
                  <a:schemeClr val="tx1"/>
                </a:solidFill>
              </a:rPr>
              <a:t>- Medicinsku </a:t>
            </a:r>
            <a:r>
              <a:rPr lang="hr-HR" sz="2000" dirty="0">
                <a:solidFill>
                  <a:schemeClr val="tx1"/>
                </a:solidFill>
              </a:rPr>
              <a:t>dokumentaciju (ako postoji, otpusna pisma, povijest bolesti, mišljenja logopeda/psihologa):</a:t>
            </a:r>
            <a:br>
              <a:rPr lang="hr-HR" sz="2000" dirty="0">
                <a:solidFill>
                  <a:schemeClr val="tx1"/>
                </a:solidFill>
              </a:rPr>
            </a:br>
            <a:endParaRPr lang="hr-HR" sz="2000" dirty="0">
              <a:solidFill>
                <a:schemeClr val="tx1"/>
              </a:solidFill>
            </a:endParaRPr>
          </a:p>
          <a:p>
            <a:pPr marL="457200" lvl="0" indent="-457200">
              <a:lnSpc>
                <a:spcPct val="120000"/>
              </a:lnSpc>
              <a:buAutoNum type="arabicPeriod"/>
            </a:pPr>
            <a:endParaRPr lang="hr-HR" sz="2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224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55576" y="1988840"/>
            <a:ext cx="7776864" cy="439248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hr-HR" sz="3600" b="1" dirty="0">
                <a:solidFill>
                  <a:schemeClr val="tx1"/>
                </a:solidFill>
              </a:rPr>
              <a:t>S</a:t>
            </a:r>
            <a:r>
              <a:rPr lang="hr-HR" sz="3600" b="1" dirty="0" smtClean="0">
                <a:solidFill>
                  <a:schemeClr val="tx1"/>
                </a:solidFill>
              </a:rPr>
              <a:t>tojimo na raspolaganju za sve upite</a:t>
            </a:r>
          </a:p>
          <a:p>
            <a:pPr>
              <a:lnSpc>
                <a:spcPct val="120000"/>
              </a:lnSpc>
            </a:pPr>
            <a:r>
              <a:rPr lang="hr-HR" sz="3600" b="1" dirty="0" smtClean="0">
                <a:solidFill>
                  <a:schemeClr val="tx1"/>
                </a:solidFill>
              </a:rPr>
              <a:t>Zvati telefonski</a:t>
            </a:r>
          </a:p>
          <a:p>
            <a:pPr>
              <a:lnSpc>
                <a:spcPct val="120000"/>
              </a:lnSpc>
            </a:pPr>
            <a:r>
              <a:rPr lang="hr-HR" sz="3600" b="1" dirty="0" smtClean="0">
                <a:solidFill>
                  <a:schemeClr val="tx1"/>
                </a:solidFill>
              </a:rPr>
              <a:t>Doći u školu sa svom dokumentacijom</a:t>
            </a:r>
          </a:p>
          <a:p>
            <a:pPr>
              <a:lnSpc>
                <a:spcPct val="120000"/>
              </a:lnSpc>
            </a:pPr>
            <a:endParaRPr lang="hr-HR" sz="3600" b="1" dirty="0" smtClean="0">
              <a:solidFill>
                <a:schemeClr val="tx1"/>
              </a:solidFill>
            </a:endParaRPr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124483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119</TotalTime>
  <Words>342</Words>
  <Application>Microsoft Office PowerPoint</Application>
  <PresentationFormat>Prikaz na zaslonu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NewsPrint</vt:lpstr>
      <vt:lpstr>UPUTE ZA PREGLEDE ZA UPIS U 1. RAZRED</vt:lpstr>
      <vt:lpstr>1. Prijava termina za SISTEMATSKI pregled </vt:lpstr>
      <vt:lpstr>2. Upitnik o anamnestičkim podacima za roditelje pri upisu djece u prvi razred </vt:lpstr>
      <vt:lpstr>3. Obavljanje pretraga (3) PRIJE sistematskog pregleda </vt:lpstr>
      <vt:lpstr>3. Obavljanje pretraga PRIJE sistematskog pregleda </vt:lpstr>
      <vt:lpstr>3. Obavljanje pretraga PRIJE sistematskog pregleda </vt:lpstr>
      <vt:lpstr>3. Obavljanje pretraga PRIJE sistematskog pregleda </vt:lpstr>
      <vt:lpstr>Na sistematski pregled nosite: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UPUTE ZA PREGLEDE ZA UPIS U 1. RAZRED</dc:title>
  <dc:creator>Jasenka</dc:creator>
  <cp:lastModifiedBy>Jasenka</cp:lastModifiedBy>
  <cp:revision>7</cp:revision>
  <dcterms:created xsi:type="dcterms:W3CDTF">2025-04-22T09:27:58Z</dcterms:created>
  <dcterms:modified xsi:type="dcterms:W3CDTF">2025-04-24T09:21:23Z</dcterms:modified>
</cp:coreProperties>
</file>